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5" r:id="rId1"/>
    <p:sldMasterId id="2147483681" r:id="rId2"/>
  </p:sldMasterIdLst>
  <p:notesMasterIdLst>
    <p:notesMasterId r:id="rId15"/>
  </p:notesMasterIdLst>
  <p:handoutMasterIdLst>
    <p:handoutMasterId r:id="rId16"/>
  </p:handoutMasterIdLst>
  <p:sldIdLst>
    <p:sldId id="393" r:id="rId3"/>
    <p:sldId id="386" r:id="rId4"/>
    <p:sldId id="341" r:id="rId5"/>
    <p:sldId id="394" r:id="rId6"/>
    <p:sldId id="395" r:id="rId7"/>
    <p:sldId id="396" r:id="rId8"/>
    <p:sldId id="398" r:id="rId9"/>
    <p:sldId id="397" r:id="rId10"/>
    <p:sldId id="399" r:id="rId11"/>
    <p:sldId id="400" r:id="rId12"/>
    <p:sldId id="401" r:id="rId13"/>
    <p:sldId id="350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4358451-7C9B-864E-8B1C-EB59DA031F27}">
          <p14:sldIdLst>
            <p14:sldId id="393"/>
            <p14:sldId id="386"/>
            <p14:sldId id="341"/>
            <p14:sldId id="394"/>
            <p14:sldId id="395"/>
            <p14:sldId id="396"/>
            <p14:sldId id="398"/>
            <p14:sldId id="397"/>
            <p14:sldId id="399"/>
            <p14:sldId id="400"/>
            <p14:sldId id="401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pos="340" userDrawn="1">
          <p15:clr>
            <a:srgbClr val="A4A3A4"/>
          </p15:clr>
        </p15:guide>
        <p15:guide id="2" pos="5397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  <p15:guide id="5" orient="horz" pos="4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5"/>
    <a:srgbClr val="344E96"/>
    <a:srgbClr val="565656"/>
    <a:srgbClr val="9DC335"/>
    <a:srgbClr val="33A3DD"/>
    <a:srgbClr val="203F6E"/>
    <a:srgbClr val="404040"/>
    <a:srgbClr val="33A3DE"/>
    <a:srgbClr val="F9A63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6" autoAdjust="0"/>
    <p:restoredTop sz="94717" autoAdjust="0"/>
  </p:normalViewPr>
  <p:slideViewPr>
    <p:cSldViewPr snapToGrid="0" snapToObjects="1">
      <p:cViewPr varScale="1">
        <p:scale>
          <a:sx n="66" d="100"/>
          <a:sy n="66" d="100"/>
        </p:scale>
        <p:origin x="1408" y="48"/>
      </p:cViewPr>
      <p:guideLst>
        <p:guide pos="340"/>
        <p:guide pos="5397"/>
        <p:guide orient="horz" pos="4088"/>
        <p:guide orient="horz" pos="4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 varScale="1">
      <p:scale>
        <a:sx n="1" d="1"/>
        <a:sy n="1" d="1"/>
      </p:scale>
      <p:origin x="0" y="-14544"/>
    </p:cViewPr>
  </p:sorterViewPr>
  <p:notesViewPr>
    <p:cSldViewPr snapToGrid="0" snapToObjects="1">
      <p:cViewPr varScale="1">
        <p:scale>
          <a:sx n="66" d="100"/>
          <a:sy n="66" d="100"/>
        </p:scale>
        <p:origin x="267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46B79D-8BD5-9941-9C2C-85B52772995A}" type="datetimeFigureOut">
              <a:rPr lang="en-US" smtClean="0">
                <a:latin typeface="Arial" charset="0"/>
              </a:rPr>
              <a:t>3/31/2019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37FD0C-02C3-C949-9366-3E883267EC5B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93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fld id="{F3180A63-BF38-6F4D-9683-BBC6FC602ACD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fld id="{5D2A902C-6815-8C40-89B6-CED0B67F4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8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A902C-6815-8C40-89B6-CED0B67F4B8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2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AAB54A8E-8083-48CE-A81E-21D1187A08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24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-17089" y="2937374"/>
            <a:ext cx="9161089" cy="1264608"/>
          </a:xfrm>
          <a:prstGeom prst="rect">
            <a:avLst/>
          </a:prstGeom>
          <a:solidFill>
            <a:srgbClr val="9DC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56" y="3239647"/>
            <a:ext cx="2746711" cy="66006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257550" y="3254399"/>
            <a:ext cx="10515600" cy="92227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xmlns="" id="{1D4DC380-6AEA-436D-AA87-8713089CE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5" r="17572"/>
          <a:stretch/>
        </p:blipFill>
        <p:spPr>
          <a:xfrm>
            <a:off x="-34506" y="-288818"/>
            <a:ext cx="9187132" cy="3226191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562" y="6092933"/>
            <a:ext cx="5109876" cy="4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4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82" y="-131422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30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02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635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89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15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7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34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55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87086"/>
            <a:ext cx="7032171" cy="1055914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 lIns="0"/>
          <a:lstStyle>
            <a:lvl1pPr marL="176213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346472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15541" indent="-169069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68580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85606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265023" y="6648994"/>
            <a:ext cx="613955" cy="2090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0DCB3BA2-AADF-469B-B4BB-5860F2D87B2A}" type="slidenum">
              <a:rPr lang="en-US" sz="675" kern="1200" smtClean="0">
                <a:solidFill>
                  <a:srgbClr val="D9D9D9"/>
                </a:solidFill>
                <a:latin typeface="+mn-lt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lang="en-US" sz="675" kern="1200" dirty="0">
              <a:solidFill>
                <a:srgbClr val="D9D9D9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53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  <p15:guide id="3" pos="4032">
          <p15:clr>
            <a:srgbClr val="FBAE40"/>
          </p15:clr>
        </p15:guide>
        <p15:guide id="4" pos="3648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pos="384">
          <p15:clr>
            <a:srgbClr val="FBAE40"/>
          </p15:clr>
        </p15:guide>
        <p15:guide id="7" pos="729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87086"/>
            <a:ext cx="7032171" cy="1055914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265023" y="6648994"/>
            <a:ext cx="613955" cy="2090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0DCB3BA2-AADF-469B-B4BB-5860F2D87B2A}" type="slidenum">
              <a:rPr lang="en-US" sz="675" kern="1200" smtClean="0">
                <a:solidFill>
                  <a:srgbClr val="D9D9D9"/>
                </a:solidFill>
                <a:latin typeface="+mn-lt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lang="en-US" sz="675" kern="1200" dirty="0">
              <a:solidFill>
                <a:srgbClr val="D9D9D9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89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  <p15:guide id="3" pos="4032">
          <p15:clr>
            <a:srgbClr val="FBAE40"/>
          </p15:clr>
        </p15:guide>
        <p15:guide id="4" pos="3648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pos="384">
          <p15:clr>
            <a:srgbClr val="FBAE40"/>
          </p15:clr>
        </p15:guide>
        <p15:guide id="7" pos="72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4451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818" y="-48671"/>
            <a:ext cx="9156819" cy="6906671"/>
          </a:xfrm>
          <a:prstGeom prst="rect">
            <a:avLst/>
          </a:prstGeom>
          <a:solidFill>
            <a:srgbClr val="204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2817" y="2937374"/>
            <a:ext cx="9156816" cy="1264608"/>
          </a:xfrm>
          <a:prstGeom prst="rect">
            <a:avLst/>
          </a:prstGeom>
          <a:solidFill>
            <a:srgbClr val="9DC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9007" y="6175711"/>
            <a:ext cx="3832407" cy="3484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88907" y="6280548"/>
            <a:ext cx="3069459" cy="207794"/>
          </a:xfrm>
          <a:prstGeom prst="rect">
            <a:avLst/>
          </a:prstGeom>
          <a:noFill/>
        </p:spPr>
        <p:txBody>
          <a:bodyPr wrap="square" tIns="18288" bIns="18288" anchor="ctr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© 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2019 </a:t>
            </a:r>
            <a:r>
              <a:rPr lang="en-US" sz="800" b="1" dirty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Chart Industries, Inc. Confidential and Proprietary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907" y="3273998"/>
            <a:ext cx="2463313" cy="5957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91861" y="3279714"/>
            <a:ext cx="6052138" cy="590032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="" xmlns:a16="http://schemas.microsoft.com/office/drawing/2014/main" id="{1D4DC380-6AEA-436D-AA87-8713089CE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679" t="38185" r="26139"/>
          <a:stretch/>
        </p:blipFill>
        <p:spPr>
          <a:xfrm>
            <a:off x="-17089" y="-48671"/>
            <a:ext cx="9161089" cy="29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7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27CD283-AD0F-4245-851E-DCCCF7C04F42}"/>
              </a:ext>
            </a:extLst>
          </p:cNvPr>
          <p:cNvSpPr txBox="1">
            <a:spLocks/>
          </p:cNvSpPr>
          <p:nvPr userDrawn="1"/>
        </p:nvSpPr>
        <p:spPr>
          <a:xfrm>
            <a:off x="208492" y="-6806"/>
            <a:ext cx="7886700" cy="94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03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818" y="-48671"/>
            <a:ext cx="9156819" cy="6906671"/>
          </a:xfrm>
          <a:prstGeom prst="rect">
            <a:avLst/>
          </a:prstGeom>
          <a:solidFill>
            <a:srgbClr val="204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pic>
        <p:nvPicPr>
          <p:cNvPr id="8" name="Picture Placeholder 5">
            <a:extLst>
              <a:ext uri="{FF2B5EF4-FFF2-40B4-BE49-F238E27FC236}">
                <a16:creationId xmlns="" xmlns:a16="http://schemas.microsoft.com/office/drawing/2014/main" id="{8CB3E489-3825-4965-954C-D3E18EB8DA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1" t="22739" r="6837" b="-17665"/>
          <a:stretch/>
        </p:blipFill>
        <p:spPr>
          <a:xfrm>
            <a:off x="0" y="-48670"/>
            <a:ext cx="9144000" cy="40293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2817" y="2937374"/>
            <a:ext cx="9156816" cy="1264608"/>
          </a:xfrm>
          <a:prstGeom prst="rect">
            <a:avLst/>
          </a:prstGeom>
          <a:solidFill>
            <a:srgbClr val="9DC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007" y="6175711"/>
            <a:ext cx="3832407" cy="3484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88907" y="6280548"/>
            <a:ext cx="3069459" cy="207794"/>
          </a:xfrm>
          <a:prstGeom prst="rect">
            <a:avLst/>
          </a:prstGeom>
          <a:noFill/>
        </p:spPr>
        <p:txBody>
          <a:bodyPr wrap="square" tIns="18288" bIns="18288" anchor="ctr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© 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2019 </a:t>
            </a:r>
            <a:r>
              <a:rPr lang="en-US" sz="800" b="1" dirty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Chart Industries, Inc. Confidential and Proprietary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07" y="3247262"/>
            <a:ext cx="2463313" cy="5957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1861" y="327971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88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6011" y="914"/>
            <a:ext cx="9158692" cy="6789391"/>
          </a:xfrm>
          <a:prstGeom prst="rect">
            <a:avLst/>
          </a:prstGeom>
          <a:solidFill>
            <a:srgbClr val="20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6013" y="2286003"/>
            <a:ext cx="9221645" cy="1698489"/>
          </a:xfrm>
          <a:prstGeom prst="rect">
            <a:avLst/>
          </a:prstGeom>
          <a:solidFill>
            <a:srgbClr val="9DC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35190" y="6790825"/>
            <a:ext cx="9187871" cy="75110"/>
            <a:chOff x="-46921" y="5917105"/>
            <a:chExt cx="3493723" cy="948830"/>
          </a:xfrm>
        </p:grpSpPr>
        <p:sp>
          <p:nvSpPr>
            <p:cNvPr id="15" name="Rectangle 14"/>
            <p:cNvSpPr/>
            <p:nvPr/>
          </p:nvSpPr>
          <p:spPr>
            <a:xfrm>
              <a:off x="2286996" y="5917105"/>
              <a:ext cx="1159806" cy="948829"/>
            </a:xfrm>
            <a:prstGeom prst="rect">
              <a:avLst/>
            </a:prstGeom>
            <a:solidFill>
              <a:srgbClr val="33A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46921" y="5930305"/>
              <a:ext cx="1174110" cy="935630"/>
            </a:xfrm>
            <a:prstGeom prst="rect">
              <a:avLst/>
            </a:prstGeom>
            <a:solidFill>
              <a:srgbClr val="F9A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12885" y="5923704"/>
              <a:ext cx="1174110" cy="935630"/>
            </a:xfrm>
            <a:prstGeom prst="rect">
              <a:avLst/>
            </a:prstGeom>
            <a:solidFill>
              <a:srgbClr val="9DC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337" y="2618115"/>
            <a:ext cx="6858000" cy="60392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337" y="3292635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203E6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0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7086"/>
            <a:ext cx="7032171" cy="1055914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 lIns="0"/>
          <a:lstStyle>
            <a:lvl1pPr marL="234950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46196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687388" indent="-225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914400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11414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5022" y="6648994"/>
            <a:ext cx="613955" cy="2090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0DCB3BA2-AADF-469B-B4BB-5860F2D87B2A}" type="slidenum">
              <a:rPr lang="en-US" sz="900" kern="1200" smtClean="0">
                <a:solidFill>
                  <a:srgbClr val="D9D9D9"/>
                </a:solidFill>
                <a:latin typeface="+mn-lt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lang="en-US" sz="900" kern="1200" dirty="0">
              <a:solidFill>
                <a:srgbClr val="D9D9D9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51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2880">
          <p15:clr>
            <a:srgbClr val="FBAE40"/>
          </p15:clr>
        </p15:guide>
        <p15:guide id="3" pos="3024">
          <p15:clr>
            <a:srgbClr val="FBAE40"/>
          </p15:clr>
        </p15:guide>
        <p15:guide id="4" pos="273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pos="288">
          <p15:clr>
            <a:srgbClr val="FBAE40"/>
          </p15:clr>
        </p15:guide>
        <p15:guide id="7" pos="54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1338" y="1414463"/>
            <a:ext cx="4044462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477" y="1414463"/>
            <a:ext cx="4044462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86520"/>
            <a:ext cx="2133600" cy="42860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3665-C3CA-49B5-BEB8-881BB9E7AA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443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87086"/>
            <a:ext cx="7032171" cy="1055914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3886200" cy="5257800"/>
          </a:xfrm>
          <a:prstGeom prst="rect">
            <a:avLst/>
          </a:prstGeom>
        </p:spPr>
        <p:txBody>
          <a:bodyPr lIns="0"/>
          <a:lstStyle>
            <a:lvl1pPr marL="176213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346472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15541" indent="-169069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68580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85606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1143000"/>
            <a:ext cx="3886200" cy="5257800"/>
          </a:xfrm>
          <a:prstGeom prst="rect">
            <a:avLst/>
          </a:prstGeom>
        </p:spPr>
        <p:txBody>
          <a:bodyPr lIns="0"/>
          <a:lstStyle>
            <a:lvl1pPr marL="176213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346472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15541" indent="-169069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68580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85606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65023" y="6648994"/>
            <a:ext cx="613955" cy="2090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0DCB3BA2-AADF-469B-B4BB-5860F2D87B2A}" type="slidenum">
              <a:rPr lang="en-US" sz="675" kern="1200" smtClean="0">
                <a:solidFill>
                  <a:srgbClr val="D9D9D9"/>
                </a:solidFill>
                <a:latin typeface="+mn-lt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lang="en-US" sz="675" kern="1200" dirty="0">
              <a:solidFill>
                <a:srgbClr val="D9D9D9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52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  <p15:guide id="3" pos="4032">
          <p15:clr>
            <a:srgbClr val="FBAE40"/>
          </p15:clr>
        </p15:guide>
        <p15:guide id="4" pos="3648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pos="384">
          <p15:clr>
            <a:srgbClr val="FBAE40"/>
          </p15:clr>
        </p15:guide>
        <p15:guide id="7" pos="72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3537-7386-4F81-A22B-2B9D33699B03}" type="datetimeFigureOut">
              <a:rPr lang="fr-FR" smtClean="0"/>
              <a:pPr/>
              <a:t>31/03/2019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FBFF-7265-4A0F-9B5E-55A0673ABE0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6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1ED7-2E5D-B144-A3E9-8CEF08534D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B2F64E1-6DA9-4D3B-8C47-07743B455BD8}"/>
              </a:ext>
            </a:extLst>
          </p:cNvPr>
          <p:cNvSpPr/>
          <p:nvPr userDrawn="1"/>
        </p:nvSpPr>
        <p:spPr>
          <a:xfrm>
            <a:off x="-6011" y="912"/>
            <a:ext cx="9158692" cy="941112"/>
          </a:xfrm>
          <a:prstGeom prst="rect">
            <a:avLst/>
          </a:prstGeom>
          <a:solidFill>
            <a:srgbClr val="20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B043B4F-58C0-4E81-B63E-13065113B7CA}"/>
              </a:ext>
            </a:extLst>
          </p:cNvPr>
          <p:cNvSpPr/>
          <p:nvPr userDrawn="1"/>
        </p:nvSpPr>
        <p:spPr>
          <a:xfrm>
            <a:off x="7388459" y="-6806"/>
            <a:ext cx="1764223" cy="948829"/>
          </a:xfrm>
          <a:prstGeom prst="rect">
            <a:avLst/>
          </a:prstGeom>
          <a:solidFill>
            <a:srgbClr val="33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48247-1FE9-4768-B261-4C98E59D576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208" y="651687"/>
            <a:ext cx="1574851" cy="1908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A73BB1F-B7D5-4AF3-A6F7-1BABB476ED40}"/>
              </a:ext>
            </a:extLst>
          </p:cNvPr>
          <p:cNvSpPr/>
          <p:nvPr userDrawn="1"/>
        </p:nvSpPr>
        <p:spPr>
          <a:xfrm>
            <a:off x="210689" y="6559587"/>
            <a:ext cx="3258447" cy="207794"/>
          </a:xfrm>
          <a:prstGeom prst="rect">
            <a:avLst/>
          </a:prstGeom>
          <a:noFill/>
        </p:spPr>
        <p:txBody>
          <a:bodyPr wrap="square" tIns="18288" bIns="18288" anchor="ctr">
            <a:no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2019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Chart Industries, Inc. Confidential and Proprietary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75DBD85-02B5-456F-BCE5-2179071E93CF}"/>
              </a:ext>
            </a:extLst>
          </p:cNvPr>
          <p:cNvGrpSpPr/>
          <p:nvPr userDrawn="1"/>
        </p:nvGrpSpPr>
        <p:grpSpPr>
          <a:xfrm>
            <a:off x="-35190" y="6790825"/>
            <a:ext cx="9187871" cy="75110"/>
            <a:chOff x="-46921" y="5917105"/>
            <a:chExt cx="3493723" cy="94883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E451E55-FA58-446F-8A94-12D2CBA85571}"/>
                </a:ext>
              </a:extLst>
            </p:cNvPr>
            <p:cNvSpPr/>
            <p:nvPr/>
          </p:nvSpPr>
          <p:spPr>
            <a:xfrm>
              <a:off x="2286996" y="5917105"/>
              <a:ext cx="1159806" cy="948829"/>
            </a:xfrm>
            <a:prstGeom prst="rect">
              <a:avLst/>
            </a:prstGeom>
            <a:solidFill>
              <a:srgbClr val="33A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9A7E36D-5D88-49A3-AAF0-B9A52D148CF3}"/>
                </a:ext>
              </a:extLst>
            </p:cNvPr>
            <p:cNvSpPr/>
            <p:nvPr/>
          </p:nvSpPr>
          <p:spPr>
            <a:xfrm>
              <a:off x="-46921" y="5930305"/>
              <a:ext cx="1174110" cy="935630"/>
            </a:xfrm>
            <a:prstGeom prst="rect">
              <a:avLst/>
            </a:prstGeom>
            <a:solidFill>
              <a:srgbClr val="F9A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7A8F9F9-82C4-4980-AC1C-2AE854F952F9}"/>
                </a:ext>
              </a:extLst>
            </p:cNvPr>
            <p:cNvSpPr/>
            <p:nvPr/>
          </p:nvSpPr>
          <p:spPr>
            <a:xfrm>
              <a:off x="1112885" y="5923704"/>
              <a:ext cx="1174110" cy="935630"/>
            </a:xfrm>
            <a:prstGeom prst="rect">
              <a:avLst/>
            </a:prstGeom>
            <a:solidFill>
              <a:srgbClr val="9DC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91C016B-79CA-4487-859A-15A632C29DD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727" y="191613"/>
            <a:ext cx="1383934" cy="3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3" r:id="rId3"/>
    <p:sldLayoutId id="2147483677" r:id="rId4"/>
    <p:sldLayoutId id="2147483679" r:id="rId5"/>
    <p:sldLayoutId id="2147483680" r:id="rId6"/>
    <p:sldLayoutId id="2147483694" r:id="rId7"/>
    <p:sldLayoutId id="2147483695" r:id="rId8"/>
    <p:sldLayoutId id="214748369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9CEE132-7870-42A9-A1C8-2101CD079D3A}"/>
              </a:ext>
            </a:extLst>
          </p:cNvPr>
          <p:cNvSpPr/>
          <p:nvPr/>
        </p:nvSpPr>
        <p:spPr>
          <a:xfrm>
            <a:off x="-6011" y="912"/>
            <a:ext cx="9158692" cy="941112"/>
          </a:xfrm>
          <a:prstGeom prst="rect">
            <a:avLst/>
          </a:prstGeom>
          <a:solidFill>
            <a:srgbClr val="20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532AFE-0F86-43E0-875E-A5FEAB9F82D2}"/>
              </a:ext>
            </a:extLst>
          </p:cNvPr>
          <p:cNvSpPr/>
          <p:nvPr/>
        </p:nvSpPr>
        <p:spPr>
          <a:xfrm>
            <a:off x="7388458" y="-6806"/>
            <a:ext cx="1764223" cy="948829"/>
          </a:xfrm>
          <a:prstGeom prst="rect">
            <a:avLst/>
          </a:prstGeom>
          <a:solidFill>
            <a:srgbClr val="33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18">
            <a:extLst>
              <a:ext uri="{FF2B5EF4-FFF2-40B4-BE49-F238E27FC236}">
                <a16:creationId xmlns="" xmlns:a16="http://schemas.microsoft.com/office/drawing/2014/main" id="{5AC7AC00-CE87-46B6-B625-543825CF15C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025" y="185738"/>
            <a:ext cx="1429088" cy="345622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="" xmlns:a16="http://schemas.microsoft.com/office/drawing/2014/main" id="{AA7CB334-4219-43C2-8021-B399A7F3331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538" y="614061"/>
            <a:ext cx="1748387" cy="158944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CD5598D6-D0A9-40E2-B87E-CA6FC7CA0637}"/>
              </a:ext>
            </a:extLst>
          </p:cNvPr>
          <p:cNvSpPr/>
          <p:nvPr/>
        </p:nvSpPr>
        <p:spPr>
          <a:xfrm>
            <a:off x="628650" y="6513682"/>
            <a:ext cx="3547579" cy="207794"/>
          </a:xfrm>
          <a:prstGeom prst="rect">
            <a:avLst/>
          </a:prstGeom>
          <a:noFill/>
        </p:spPr>
        <p:txBody>
          <a:bodyPr wrap="square" tIns="18288" bIns="18288" anchor="ctr">
            <a:no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2019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Chart Industries, Inc. Confidential and Proprietary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-13142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375DBD85-02B5-456F-BCE5-2179071E93CF}"/>
              </a:ext>
            </a:extLst>
          </p:cNvPr>
          <p:cNvGrpSpPr/>
          <p:nvPr/>
        </p:nvGrpSpPr>
        <p:grpSpPr>
          <a:xfrm>
            <a:off x="-35190" y="6790825"/>
            <a:ext cx="9187871" cy="75110"/>
            <a:chOff x="-46921" y="5917105"/>
            <a:chExt cx="3493723" cy="948830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xmlns="" id="{3E451E55-FA58-446F-8A94-12D2CBA85571}"/>
                </a:ext>
              </a:extLst>
            </p:cNvPr>
            <p:cNvSpPr/>
            <p:nvPr/>
          </p:nvSpPr>
          <p:spPr>
            <a:xfrm>
              <a:off x="2286996" y="5917105"/>
              <a:ext cx="1159806" cy="948829"/>
            </a:xfrm>
            <a:prstGeom prst="rect">
              <a:avLst/>
            </a:prstGeom>
            <a:solidFill>
              <a:srgbClr val="33A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xmlns="" id="{C9A7E36D-5D88-49A3-AAF0-B9A52D148CF3}"/>
                </a:ext>
              </a:extLst>
            </p:cNvPr>
            <p:cNvSpPr/>
            <p:nvPr/>
          </p:nvSpPr>
          <p:spPr>
            <a:xfrm>
              <a:off x="-46921" y="5930305"/>
              <a:ext cx="1174110" cy="935630"/>
            </a:xfrm>
            <a:prstGeom prst="rect">
              <a:avLst/>
            </a:prstGeom>
            <a:solidFill>
              <a:srgbClr val="F9A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xmlns="" id="{A7A8F9F9-82C4-4980-AC1C-2AE854F952F9}"/>
                </a:ext>
              </a:extLst>
            </p:cNvPr>
            <p:cNvSpPr/>
            <p:nvPr/>
          </p:nvSpPr>
          <p:spPr>
            <a:xfrm>
              <a:off x="1112885" y="5923704"/>
              <a:ext cx="1174110" cy="935630"/>
            </a:xfrm>
            <a:prstGeom prst="rect">
              <a:avLst/>
            </a:prstGeom>
            <a:solidFill>
              <a:srgbClr val="9DC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63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90" r:id="rId7"/>
    <p:sldLayoutId id="2147483691" r:id="rId8"/>
    <p:sldLayoutId id="2147483693" r:id="rId9"/>
    <p:sldLayoutId id="2147483696" r:id="rId10"/>
    <p:sldLayoutId id="21474836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chart-ferox.com/" TargetMode="Externa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91861" y="3029456"/>
            <a:ext cx="5860115" cy="125378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Arial"/>
                <a:cs typeface="Arial"/>
              </a:rPr>
              <a:t>Chart </a:t>
            </a:r>
            <a:r>
              <a:rPr lang="cs-CZ" b="1" dirty="0" smtClean="0">
                <a:latin typeface="Arial"/>
                <a:cs typeface="Arial"/>
              </a:rPr>
              <a:t>Ferox, a.s. Děčín</a:t>
            </a:r>
          </a:p>
          <a:p>
            <a:r>
              <a:rPr lang="cs-CZ" dirty="0" smtClean="0">
                <a:latin typeface="Arial"/>
                <a:cs typeface="Arial"/>
              </a:rPr>
              <a:t>Význam vodní dopravy při  přepravě výrobků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63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Chart Ferox - </a:t>
            </a:r>
            <a:r>
              <a:rPr lang="cs-CZ" b="1" dirty="0" err="1">
                <a:solidFill>
                  <a:schemeClr val="bg1"/>
                </a:solidFill>
              </a:rPr>
              <a:t>Transportation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386233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Basic </a:t>
            </a:r>
            <a:r>
              <a:rPr lang="cs-CZ" sz="4800" b="1" dirty="0" err="1" smtClean="0">
                <a:solidFill>
                  <a:schemeClr val="bg1"/>
                </a:solidFill>
              </a:rPr>
              <a:t>Premissions</a:t>
            </a:r>
            <a:endParaRPr lang="cs-CZ" sz="48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– 20%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r>
              <a:rPr lang="cs-CZ" dirty="0" err="1" smtClean="0"/>
              <a:t>Represents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engineered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cs-CZ" dirty="0"/>
          </a:p>
          <a:p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ammount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represent</a:t>
            </a:r>
            <a:r>
              <a:rPr lang="cs-CZ" dirty="0" smtClean="0"/>
              <a:t> up to 200,000 </a:t>
            </a:r>
            <a:r>
              <a:rPr lang="cs-CZ" dirty="0" err="1" smtClean="0"/>
              <a:t>labour</a:t>
            </a:r>
            <a:r>
              <a:rPr lang="cs-CZ" dirty="0" smtClean="0"/>
              <a:t> </a:t>
            </a:r>
            <a:r>
              <a:rPr lang="cs-CZ" dirty="0" err="1" smtClean="0"/>
              <a:t>hrs</a:t>
            </a:r>
            <a:r>
              <a:rPr lang="cs-CZ" dirty="0" smtClean="0"/>
              <a:t>/</a:t>
            </a:r>
            <a:r>
              <a:rPr lang="cs-CZ" dirty="0" err="1" smtClean="0"/>
              <a:t>yr</a:t>
            </a:r>
            <a:r>
              <a:rPr lang="cs-CZ" dirty="0" smtClean="0"/>
              <a:t> =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100+ </a:t>
            </a:r>
            <a:r>
              <a:rPr lang="cs-CZ" dirty="0" err="1" smtClean="0"/>
              <a:t>workers</a:t>
            </a:r>
            <a:r>
              <a:rPr lang="cs-CZ" dirty="0" smtClean="0"/>
              <a:t>/</a:t>
            </a:r>
            <a:r>
              <a:rPr lang="cs-CZ" dirty="0" err="1" smtClean="0"/>
              <a:t>engineers</a:t>
            </a:r>
            <a:endParaRPr lang="cs-CZ" dirty="0" smtClean="0"/>
          </a:p>
          <a:p>
            <a:r>
              <a:rPr lang="cs-CZ" dirty="0" err="1" smtClean="0"/>
              <a:t>Keeping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stable</a:t>
            </a:r>
            <a:r>
              <a:rPr lang="cs-CZ" dirty="0" smtClean="0"/>
              <a:t> has a </a:t>
            </a:r>
            <a:r>
              <a:rPr lang="cs-CZ" dirty="0" err="1" smtClean="0"/>
              <a:t>significant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on </a:t>
            </a:r>
            <a:r>
              <a:rPr lang="cs-CZ" dirty="0" err="1" smtClean="0"/>
              <a:t>employment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Decin</a:t>
            </a:r>
            <a:r>
              <a:rPr lang="cs-CZ" dirty="0" smtClean="0"/>
              <a:t> region</a:t>
            </a:r>
          </a:p>
          <a:p>
            <a:r>
              <a:rPr lang="cs-CZ" dirty="0" err="1" smtClean="0"/>
              <a:t>Keeping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transport flexibility and stability </a:t>
            </a:r>
            <a:r>
              <a:rPr lang="cs-CZ" dirty="0" err="1" smtClean="0"/>
              <a:t>is</a:t>
            </a:r>
            <a:r>
              <a:rPr lang="cs-CZ" dirty="0" smtClean="0"/>
              <a:t> a major </a:t>
            </a:r>
            <a:r>
              <a:rPr lang="cs-CZ" dirty="0" err="1" smtClean="0"/>
              <a:t>factor</a:t>
            </a:r>
            <a:r>
              <a:rPr lang="cs-CZ" dirty="0" smtClean="0"/>
              <a:t> to </a:t>
            </a:r>
            <a:r>
              <a:rPr lang="cs-CZ" dirty="0" err="1" smtClean="0"/>
              <a:t>satisfy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endParaRPr lang="cs-CZ" dirty="0" smtClean="0"/>
          </a:p>
          <a:p>
            <a:r>
              <a:rPr lang="cs-CZ" dirty="0" smtClean="0"/>
              <a:t>Chart Ferox </a:t>
            </a:r>
            <a:r>
              <a:rPr lang="cs-CZ" dirty="0" err="1" smtClean="0"/>
              <a:t>Decin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willing</a:t>
            </a:r>
            <a:r>
              <a:rPr lang="cs-CZ" dirty="0" smtClean="0"/>
              <a:t> to support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 </a:t>
            </a:r>
            <a:r>
              <a:rPr lang="cs-CZ" dirty="0" err="1" smtClean="0"/>
              <a:t>leading</a:t>
            </a:r>
            <a:r>
              <a:rPr lang="cs-CZ" dirty="0" smtClean="0"/>
              <a:t> to </a:t>
            </a:r>
            <a:r>
              <a:rPr lang="cs-CZ" dirty="0" err="1"/>
              <a:t>all</a:t>
            </a:r>
            <a:r>
              <a:rPr lang="cs-CZ" dirty="0"/>
              <a:t>-</a:t>
            </a:r>
            <a:r>
              <a:rPr lang="cs-CZ" dirty="0" err="1"/>
              <a:t>year</a:t>
            </a:r>
            <a:r>
              <a:rPr lang="cs-CZ" dirty="0"/>
              <a:t>-long </a:t>
            </a:r>
            <a:r>
              <a:rPr lang="cs-CZ" dirty="0" err="1" smtClean="0"/>
              <a:t>navigability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Elbe </a:t>
            </a:r>
            <a:r>
              <a:rPr lang="cs-CZ" dirty="0" err="1" smtClean="0"/>
              <a:t>river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64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0" y="1369164"/>
            <a:ext cx="3573638" cy="132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3306" y="2973299"/>
            <a:ext cx="371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www.</a:t>
            </a:r>
            <a:r>
              <a:rPr lang="cs-CZ" dirty="0" smtClean="0">
                <a:hlinkClick r:id="rId4"/>
              </a:rPr>
              <a:t>c</a:t>
            </a:r>
            <a:r>
              <a:rPr lang="en-US" dirty="0" smtClean="0">
                <a:hlinkClick r:id="rId4"/>
              </a:rPr>
              <a:t>hart</a:t>
            </a:r>
            <a:r>
              <a:rPr lang="cs-CZ" dirty="0" err="1" smtClean="0">
                <a:hlinkClick r:id="rId4"/>
              </a:rPr>
              <a:t>industries</a:t>
            </a:r>
            <a:r>
              <a:rPr lang="en-US" dirty="0" smtClean="0">
                <a:hlinkClick r:id="rId4"/>
              </a:rPr>
              <a:t>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000" y="3659939"/>
            <a:ext cx="3048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81" y="3655139"/>
            <a:ext cx="3048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659939"/>
            <a:ext cx="3048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081" y="3659939"/>
            <a:ext cx="304800" cy="304800"/>
          </a:xfrm>
          <a:prstGeom prst="rect">
            <a:avLst/>
          </a:prstGeom>
        </p:spPr>
      </p:pic>
      <p:pic>
        <p:nvPicPr>
          <p:cNvPr id="13" name="Obrázek 12" descr="panorama_1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38"/>
          <a:stretch/>
        </p:blipFill>
        <p:spPr>
          <a:xfrm>
            <a:off x="0" y="4364738"/>
            <a:ext cx="9144000" cy="2430509"/>
          </a:xfrm>
          <a:prstGeom prst="rect">
            <a:avLst/>
          </a:prstGeom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-103164"/>
            <a:ext cx="7032171" cy="1055914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33" y="0"/>
            <a:ext cx="7886700" cy="1008128"/>
          </a:xfrm>
        </p:spPr>
        <p:txBody>
          <a:bodyPr>
            <a:normAutofit/>
          </a:bodyPr>
          <a:lstStyle/>
          <a:p>
            <a:r>
              <a:rPr lang="cs-CZ" dirty="0" smtClean="0"/>
              <a:t>Chart </a:t>
            </a:r>
            <a:r>
              <a:rPr lang="cs-CZ" dirty="0" err="1" smtClean="0"/>
              <a:t>Ferox</a:t>
            </a:r>
            <a:r>
              <a:rPr lang="cs-CZ" dirty="0" smtClean="0"/>
              <a:t> – </a:t>
            </a:r>
            <a:r>
              <a:rPr lang="cs-CZ" sz="2000" dirty="0" smtClean="0"/>
              <a:t>75 </a:t>
            </a:r>
            <a:r>
              <a:rPr lang="cs-CZ" sz="2000" dirty="0" err="1" smtClean="0"/>
              <a:t>years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manufacturing</a:t>
            </a:r>
            <a:r>
              <a:rPr lang="cs-CZ" sz="2000" dirty="0" smtClean="0"/>
              <a:t> </a:t>
            </a:r>
            <a:r>
              <a:rPr lang="cs-CZ" sz="2000" dirty="0" err="1" smtClean="0"/>
              <a:t>history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502920" y="874398"/>
            <a:ext cx="7851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lang="en-US" sz="2000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European manufacturer of highly engineered equipment used in the production, storage and end-use </a:t>
            </a:r>
            <a:r>
              <a:rPr lang="en-GB" sz="2000" b="1" dirty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hydrocarbon and industrial gases.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1882526"/>
            <a:ext cx="6744154" cy="337545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39749" y="5350927"/>
            <a:ext cx="58341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Chart </a:t>
            </a:r>
            <a:r>
              <a:rPr lang="en-A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Ferox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Facility – </a:t>
            </a:r>
            <a:r>
              <a:rPr lang="en-A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Děčín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Czech republic</a:t>
            </a:r>
          </a:p>
          <a:p>
            <a:endParaRPr lang="en-A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1941 – 1945 Private company founded by Wilhelm </a:t>
            </a:r>
            <a:r>
              <a:rPr lang="en-AU" sz="1200" dirty="0" err="1" smtClean="0"/>
              <a:t>Schmiding</a:t>
            </a:r>
            <a:r>
              <a:rPr lang="en-AU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2006	 </a:t>
            </a:r>
            <a:r>
              <a:rPr lang="en-AU" sz="1200" dirty="0" err="1" smtClean="0"/>
              <a:t>Ferox</a:t>
            </a:r>
            <a:r>
              <a:rPr lang="en-AU" sz="1200" dirty="0" smtClean="0"/>
              <a:t> name changed to Chart </a:t>
            </a:r>
            <a:r>
              <a:rPr lang="en-AU" sz="1200" dirty="0" err="1" smtClean="0"/>
              <a:t>Ferox</a:t>
            </a:r>
            <a:r>
              <a:rPr lang="en-AU" sz="1200" dirty="0" smtClean="0"/>
              <a:t>, </a:t>
            </a:r>
            <a:r>
              <a:rPr lang="en-AU" sz="1200" dirty="0" err="1" smtClean="0"/>
              <a:t>a.s</a:t>
            </a:r>
            <a:r>
              <a:rPr lang="en-AU" sz="120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2008	 Chart </a:t>
            </a:r>
            <a:r>
              <a:rPr lang="en-AU" sz="1200" dirty="0" err="1" smtClean="0"/>
              <a:t>Ferox</a:t>
            </a:r>
            <a:r>
              <a:rPr lang="en-AU" sz="1200" dirty="0" smtClean="0"/>
              <a:t>, </a:t>
            </a:r>
            <a:r>
              <a:rPr lang="en-AU" sz="1200" dirty="0" err="1" smtClean="0"/>
              <a:t>a.s</a:t>
            </a:r>
            <a:r>
              <a:rPr lang="en-AU" sz="1200" dirty="0" smtClean="0"/>
              <a:t>. purchased Flow Instruments </a:t>
            </a:r>
            <a:endParaRPr lang="en-AU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06" y="1890061"/>
            <a:ext cx="2157994" cy="1674952"/>
          </a:xfrm>
          <a:prstGeom prst="rect">
            <a:avLst/>
          </a:prstGeom>
        </p:spPr>
      </p:pic>
      <p:pic>
        <p:nvPicPr>
          <p:cNvPr id="6" name="Obrázek 5" descr="Letecký pohled - Ferox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070" y="3626290"/>
            <a:ext cx="2173030" cy="15247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571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142" y="5224998"/>
            <a:ext cx="2142958" cy="1205055"/>
          </a:xfrm>
        </p:spPr>
      </p:pic>
    </p:spTree>
    <p:extLst>
      <p:ext uri="{BB962C8B-B14F-4D97-AF65-F5344CB8AC3E}">
        <p14:creationId xmlns:p14="http://schemas.microsoft.com/office/powerpoint/2010/main" val="22616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148E980-5244-4659-B6B5-899EBDE7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FE4D22FC-65E9-4A1F-A923-9F11EEAD0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134" y="2618115"/>
            <a:ext cx="8111066" cy="6039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Distribution  &amp; Storage Products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3434"/>
            <a:ext cx="9144000" cy="29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Chart Ferox, a.s. </a:t>
            </a:r>
            <a:r>
              <a:rPr lang="cs-CZ" b="1" dirty="0" err="1" smtClean="0">
                <a:solidFill>
                  <a:schemeClr val="bg1"/>
                </a:solidFill>
              </a:rPr>
              <a:t>products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Typical</a:t>
            </a:r>
            <a:r>
              <a:rPr lang="cs-CZ" b="1" dirty="0" smtClean="0"/>
              <a:t> </a:t>
            </a:r>
            <a:r>
              <a:rPr lang="cs-CZ" b="1" dirty="0" err="1" smtClean="0"/>
              <a:t>Product</a:t>
            </a:r>
            <a:r>
              <a:rPr lang="cs-CZ" b="1" dirty="0" smtClean="0"/>
              <a:t> </a:t>
            </a:r>
            <a:r>
              <a:rPr lang="cs-CZ" b="1" dirty="0" err="1" smtClean="0"/>
              <a:t>Characteristic</a:t>
            </a:r>
            <a:r>
              <a:rPr lang="cs-CZ" b="1" dirty="0" smtClean="0"/>
              <a:t> (</a:t>
            </a:r>
            <a:r>
              <a:rPr lang="cs-CZ" b="1" dirty="0" err="1" smtClean="0"/>
              <a:t>Engineered</a:t>
            </a:r>
            <a:r>
              <a:rPr lang="cs-CZ" b="1" dirty="0" smtClean="0"/>
              <a:t> Tank)</a:t>
            </a:r>
          </a:p>
          <a:p>
            <a:pPr lvl="1"/>
            <a:r>
              <a:rPr lang="cs-CZ" dirty="0" err="1" smtClean="0"/>
              <a:t>Weight</a:t>
            </a:r>
            <a:r>
              <a:rPr lang="cs-CZ" dirty="0" smtClean="0"/>
              <a:t> – 100 - 250 </a:t>
            </a:r>
            <a:r>
              <a:rPr lang="cs-CZ" dirty="0" err="1" smtClean="0"/>
              <a:t>tons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Lenght</a:t>
            </a:r>
            <a:r>
              <a:rPr lang="cs-CZ" dirty="0" smtClean="0"/>
              <a:t> – 30 – 60 metres</a:t>
            </a:r>
          </a:p>
          <a:p>
            <a:pPr lvl="1"/>
            <a:r>
              <a:rPr lang="cs-CZ" dirty="0" err="1" smtClean="0"/>
              <a:t>Diameter</a:t>
            </a:r>
            <a:r>
              <a:rPr lang="cs-CZ" dirty="0" smtClean="0"/>
              <a:t> – 4 – 6,5 metres</a:t>
            </a:r>
          </a:p>
          <a:p>
            <a:pPr lvl="1"/>
            <a:r>
              <a:rPr lang="cs-CZ" dirty="0" err="1" smtClean="0"/>
              <a:t>Material</a:t>
            </a:r>
            <a:r>
              <a:rPr lang="cs-CZ" dirty="0" smtClean="0"/>
              <a:t> – </a:t>
            </a:r>
            <a:r>
              <a:rPr lang="cs-CZ" dirty="0" err="1" smtClean="0"/>
              <a:t>carbon</a:t>
            </a:r>
            <a:r>
              <a:rPr lang="cs-CZ" dirty="0" smtClean="0"/>
              <a:t>/</a:t>
            </a:r>
            <a:r>
              <a:rPr lang="cs-CZ" dirty="0" err="1" smtClean="0"/>
              <a:t>stainless</a:t>
            </a:r>
            <a:r>
              <a:rPr lang="cs-CZ" dirty="0" smtClean="0"/>
              <a:t> </a:t>
            </a:r>
            <a:r>
              <a:rPr lang="cs-CZ" dirty="0" err="1" smtClean="0"/>
              <a:t>steel</a:t>
            </a:r>
            <a:endParaRPr lang="cs-CZ" dirty="0" smtClean="0"/>
          </a:p>
          <a:p>
            <a:pPr lvl="1"/>
            <a:r>
              <a:rPr lang="cs-CZ" dirty="0" smtClean="0"/>
              <a:t>Transport</a:t>
            </a:r>
          </a:p>
          <a:p>
            <a:pPr lvl="2"/>
            <a:r>
              <a:rPr lang="cs-CZ" dirty="0" smtClean="0"/>
              <a:t>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Labe on </a:t>
            </a:r>
            <a:r>
              <a:rPr lang="cs-CZ" dirty="0" err="1" smtClean="0"/>
              <a:t>barges</a:t>
            </a:r>
            <a:r>
              <a:rPr lang="cs-CZ" dirty="0" smtClean="0"/>
              <a:t> to Hamburg</a:t>
            </a:r>
          </a:p>
          <a:p>
            <a:pPr lvl="2"/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overseas</a:t>
            </a:r>
            <a:r>
              <a:rPr lang="cs-CZ" dirty="0" smtClean="0"/>
              <a:t> transport </a:t>
            </a:r>
            <a:r>
              <a:rPr lang="cs-CZ" dirty="0" err="1" smtClean="0"/>
              <a:t>from</a:t>
            </a:r>
            <a:r>
              <a:rPr lang="cs-CZ" dirty="0" smtClean="0"/>
              <a:t> Hamburg port to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destination</a:t>
            </a:r>
            <a:endParaRPr lang="cs-CZ" dirty="0" smtClean="0"/>
          </a:p>
          <a:p>
            <a:pPr lvl="1"/>
            <a:r>
              <a:rPr lang="cs-CZ" dirty="0" err="1" smtClean="0"/>
              <a:t>Storage</a:t>
            </a:r>
            <a:r>
              <a:rPr lang="cs-CZ" dirty="0" smtClean="0"/>
              <a:t> – in </a:t>
            </a:r>
            <a:r>
              <a:rPr lang="cs-CZ" dirty="0" err="1" smtClean="0"/>
              <a:t>ports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43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Chart Ferox - </a:t>
            </a:r>
            <a:r>
              <a:rPr lang="cs-CZ" b="1" dirty="0" err="1" smtClean="0">
                <a:solidFill>
                  <a:schemeClr val="bg1"/>
                </a:solidFill>
              </a:rPr>
              <a:t>Transportation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368593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Chart Ferox - </a:t>
            </a:r>
            <a:r>
              <a:rPr lang="cs-CZ" b="1" dirty="0" err="1">
                <a:solidFill>
                  <a:schemeClr val="bg1"/>
                </a:solidFill>
              </a:rPr>
              <a:t>Transportation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18" y="1143000"/>
            <a:ext cx="4950763" cy="5257800"/>
          </a:xfrm>
        </p:spPr>
      </p:pic>
    </p:spTree>
    <p:extLst>
      <p:ext uri="{BB962C8B-B14F-4D97-AF65-F5344CB8AC3E}">
        <p14:creationId xmlns:p14="http://schemas.microsoft.com/office/powerpoint/2010/main" val="386507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Chart Ferox - </a:t>
            </a:r>
            <a:r>
              <a:rPr lang="cs-CZ" b="1" dirty="0" err="1" smtClean="0">
                <a:solidFill>
                  <a:schemeClr val="bg1"/>
                </a:solidFill>
              </a:rPr>
              <a:t>Transportation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34078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Chart Ferox - </a:t>
            </a:r>
            <a:r>
              <a:rPr lang="cs-CZ" b="1" dirty="0" err="1">
                <a:solidFill>
                  <a:schemeClr val="bg1"/>
                </a:solidFill>
              </a:rPr>
              <a:t>Transportation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73314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Chart Ferox - </a:t>
            </a:r>
            <a:r>
              <a:rPr lang="cs-CZ" b="1" dirty="0" err="1">
                <a:solidFill>
                  <a:schemeClr val="bg1"/>
                </a:solidFill>
              </a:rPr>
              <a:t>Transportation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2482505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proved4by3-Final [Read-Only]" id="{FE0EF6E1-AB0B-4E8C-A2E6-7B36111FA571}" vid="{4553DEF2-BA3A-4E3E-B97F-98A80B1AF3A8}"/>
    </a:ext>
  </a:extLst>
</a:theme>
</file>

<file path=ppt/theme/theme2.xml><?xml version="1.0" encoding="utf-8"?>
<a:theme xmlns:a="http://schemas.openxmlformats.org/drawingml/2006/main" name="Chart Presentation Template-4by3-HiRes - EMEA - Final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Oct 2018 4x3 version</Template>
  <TotalTime>5246</TotalTime>
  <Words>243</Words>
  <Application>Microsoft Office PowerPoint</Application>
  <PresentationFormat>Předvádění na obrazovce (4:3)</PresentationFormat>
  <Paragraphs>38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等线 Light</vt:lpstr>
      <vt:lpstr>Wingdings</vt:lpstr>
      <vt:lpstr>Office Theme</vt:lpstr>
      <vt:lpstr>Chart Presentation Template-4by3-HiRes - EMEA - Final</vt:lpstr>
      <vt:lpstr>Prezentace aplikace PowerPoint</vt:lpstr>
      <vt:lpstr>Chart Ferox – 75 years of manufacturing history</vt:lpstr>
      <vt:lpstr>Principal Distribution  &amp; Storage Products</vt:lpstr>
      <vt:lpstr>Chart Ferox, a.s. products</vt:lpstr>
      <vt:lpstr>Chart Ferox - Transportation</vt:lpstr>
      <vt:lpstr>Chart Ferox - Transportation</vt:lpstr>
      <vt:lpstr>Chart Ferox - Transportation</vt:lpstr>
      <vt:lpstr>Chart Ferox - Transportation</vt:lpstr>
      <vt:lpstr>Chart Ferox - Transportation</vt:lpstr>
      <vt:lpstr>Chart Ferox - Transportation</vt:lpstr>
      <vt:lpstr>Basic Premissions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Shields, Paul</dc:creator>
  <cp:lastModifiedBy>Prevratil, Bronislav</cp:lastModifiedBy>
  <cp:revision>142</cp:revision>
  <cp:lastPrinted>2018-06-06T17:58:15Z</cp:lastPrinted>
  <dcterms:created xsi:type="dcterms:W3CDTF">2018-11-12T11:05:56Z</dcterms:created>
  <dcterms:modified xsi:type="dcterms:W3CDTF">2019-03-31T20:25:56Z</dcterms:modified>
</cp:coreProperties>
</file>